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5"/>
  </p:notesMasterIdLst>
  <p:handoutMasterIdLst>
    <p:handoutMasterId r:id="rId26"/>
  </p:handoutMasterIdLst>
  <p:sldIdLst>
    <p:sldId id="256" r:id="rId2"/>
    <p:sldId id="266" r:id="rId3"/>
    <p:sldId id="291" r:id="rId4"/>
    <p:sldId id="296" r:id="rId5"/>
    <p:sldId id="295" r:id="rId6"/>
    <p:sldId id="353" r:id="rId7"/>
    <p:sldId id="354" r:id="rId8"/>
    <p:sldId id="355" r:id="rId9"/>
    <p:sldId id="294" r:id="rId10"/>
    <p:sldId id="357" r:id="rId11"/>
    <p:sldId id="358" r:id="rId12"/>
    <p:sldId id="364" r:id="rId13"/>
    <p:sldId id="361" r:id="rId14"/>
    <p:sldId id="362" r:id="rId15"/>
    <p:sldId id="363" r:id="rId16"/>
    <p:sldId id="365" r:id="rId17"/>
    <p:sldId id="372" r:id="rId18"/>
    <p:sldId id="366" r:id="rId19"/>
    <p:sldId id="367" r:id="rId20"/>
    <p:sldId id="368" r:id="rId21"/>
    <p:sldId id="369" r:id="rId22"/>
    <p:sldId id="370" r:id="rId23"/>
    <p:sldId id="371" r:id="rId2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  <a:srgbClr val="C0C0C0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8" d="100"/>
          <a:sy n="118" d="100"/>
        </p:scale>
        <p:origin x="1170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92"/>
    </p:cViewPr>
  </p:sorterViewPr>
  <p:notesViewPr>
    <p:cSldViewPr>
      <p:cViewPr varScale="1">
        <p:scale>
          <a:sx n="70" d="100"/>
          <a:sy n="70" d="100"/>
        </p:scale>
        <p:origin x="-2766" y="-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F13FEE0A-88AB-42FC-9BA0-021CC1640FEE}" type="datetimeFigureOut">
              <a:rPr lang="en-US" altLang="en-US"/>
              <a:pPr>
                <a:defRPr/>
              </a:pPr>
              <a:t>1/17/2018</a:t>
            </a:fld>
            <a:endParaRPr lang="en-US" altLang="en-US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84E6710-5B4F-49D5-863A-4FC4719ABC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18937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D72B779F-8028-400D-8DCF-E15CE5AFB78C}" type="datetimeFigureOut">
              <a:rPr lang="en-US" altLang="en-US"/>
              <a:pPr>
                <a:defRPr/>
              </a:pPr>
              <a:t>1/17/2018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0960072-122A-492C-862F-C523E07B650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01371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04130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235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8DC6BD6-3893-46DE-8907-E0F79B54A8A4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5465449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256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801325B-DEB4-4B0B-A8CA-19E91D5FFA1F}" type="slidenum">
              <a:rPr lang="en-US" altLang="en-US" smtClean="0"/>
              <a:pPr>
                <a:spcBef>
                  <a:spcPct val="0"/>
                </a:spcBef>
              </a:pPr>
              <a:t>11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2876439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2765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E232AF2-A302-42F6-B022-40EBF7F79D72}" type="slidenum">
              <a:rPr lang="en-US" altLang="en-US" smtClean="0"/>
              <a:pPr>
                <a:spcBef>
                  <a:spcPct val="0"/>
                </a:spcBef>
              </a:pPr>
              <a:t>12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4786045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0BFAB75-03D0-4579-AA35-6313E9BEACA3}" type="slidenum">
              <a:rPr lang="en-US" altLang="en-US" smtClean="0"/>
              <a:pPr>
                <a:spcBef>
                  <a:spcPct val="0"/>
                </a:spcBef>
              </a:pPr>
              <a:t>13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792839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950639B-DBCC-4EB1-A459-466F9EFBE120}" type="slidenum">
              <a:rPr lang="en-US" altLang="en-US" smtClean="0"/>
              <a:pPr>
                <a:spcBef>
                  <a:spcPct val="0"/>
                </a:spcBef>
              </a:pPr>
              <a:t>14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303214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EAF6D53-C839-4BBB-90CB-307B834F086F}" type="slidenum">
              <a:rPr lang="en-US" altLang="en-US" smtClean="0"/>
              <a:pPr>
                <a:spcBef>
                  <a:spcPct val="0"/>
                </a:spcBef>
              </a:pPr>
              <a:t>15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0828203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3853564-713F-4290-A87E-97DD84097AB5}" type="slidenum">
              <a:rPr lang="en-US" altLang="en-US" smtClean="0"/>
              <a:pPr>
                <a:spcBef>
                  <a:spcPct val="0"/>
                </a:spcBef>
              </a:pPr>
              <a:t>16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993185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7EC58C3-5783-4068-A47D-CD8750D66148}" type="slidenum">
              <a:rPr lang="en-US" altLang="en-US" smtClean="0"/>
              <a:pPr>
                <a:spcBef>
                  <a:spcPct val="0"/>
                </a:spcBef>
              </a:pPr>
              <a:t>17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5839849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399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71F2AA6-C9A7-466A-8DB2-650876B8AC9C}" type="slidenum">
              <a:rPr lang="en-US" altLang="en-US" smtClean="0"/>
              <a:pPr>
                <a:spcBef>
                  <a:spcPct val="0"/>
                </a:spcBef>
              </a:pPr>
              <a:t>18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204144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419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448453F-9688-4098-BCDD-E8609165CB50}" type="slidenum">
              <a:rPr lang="en-US" altLang="en-US" smtClean="0"/>
              <a:pPr>
                <a:spcBef>
                  <a:spcPct val="0"/>
                </a:spcBef>
              </a:pPr>
              <a:t>19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220006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1DBFF23-ECC6-473E-AAC5-0EC3EFD1F25D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9761321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440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33D1115-8063-47A6-8962-135BA380F6C2}" type="slidenum">
              <a:rPr lang="en-US" altLang="en-US" smtClean="0"/>
              <a:pPr>
                <a:spcBef>
                  <a:spcPct val="0"/>
                </a:spcBef>
              </a:pPr>
              <a:t>20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5350283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1991699-BACF-4092-A995-848BAA0B3683}" type="slidenum">
              <a:rPr lang="en-US" altLang="en-US" smtClean="0"/>
              <a:pPr>
                <a:spcBef>
                  <a:spcPct val="0"/>
                </a:spcBef>
              </a:pPr>
              <a:t>21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145361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24F069-E645-4AF2-9B8A-770C2439ADAF}" type="slidenum">
              <a:rPr lang="en-US" altLang="en-US" smtClean="0"/>
              <a:pPr>
                <a:spcBef>
                  <a:spcPct val="0"/>
                </a:spcBef>
              </a:pPr>
              <a:t>22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0074725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A292E2C-C8FE-4F41-92CB-9A5381E7B291}" type="slidenum">
              <a:rPr lang="en-US" altLang="en-US" smtClean="0"/>
              <a:pPr>
                <a:spcBef>
                  <a:spcPct val="0"/>
                </a:spcBef>
              </a:pPr>
              <a:t>23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536068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C1E66C0-EABE-4FEC-BE8A-4CECD3D43293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706396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112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5ED0712-45EA-4724-96C8-E8EE065252F8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565821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133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4AC96C0-E4BD-4C26-8C18-28BF0CC97FC1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19485700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53E43C3-A72D-43FC-A45C-09DA40BCBA12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071973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8C74233-F70C-4C45-AA90-0592C200AA5B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3709880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BE9AA64-10F9-4836-AFF2-E943F4ED0318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289870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ＭＳ Ｐゴシック" panose="020B0600070205080204" pitchFamily="34" charset="-128"/>
            </a:endParaRPr>
          </a:p>
        </p:txBody>
      </p:sp>
      <p:sp>
        <p:nvSpPr>
          <p:cNvPr id="215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579BE2C3-05AF-47CA-802A-42C928C441B6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2066216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D7DEF2-2804-4E71-9985-14A49A046E33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5BC562-96A8-4E1D-8D46-FAE22066A59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6040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FCC75F-CE27-4301-B8F9-558381C58EEA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2D3E97-C275-433C-84B0-ECAA8FFC3B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3396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E7446D-462B-4527-A396-122F314CA481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44C6F0-B659-46BD-995F-841164E2EE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7135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C4F88D-41A9-4ADA-A634-9C2B22E9EC72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629D6A-41E2-4D21-B31D-7E7B817A1DA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8954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FBE4C8-CC05-4BF3-841E-82CE7C3C96E3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D31972-02D8-44AF-A80A-5B3280FB0E1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0161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5DC9DE-BF16-4055-8EEC-0A41A362BE5A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77149B-8EE7-4B79-8C5B-3BC24604F2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6460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CA1BD3-2CE2-4EE6-BA7A-60F81D9EE612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0673EF-2401-4096-A9D4-7CA22317255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3085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855B5A-A9B4-455D-A1B7-690E5BC71AC7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8D1A21-3809-4404-9AB7-2DAF880C173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3146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7516D6-1037-40EA-8BDB-383A2D6A6748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BC5E0C-5F95-464B-87CE-70ACEF0F123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7163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561686-3CA9-4696-85BC-4ECCDF624EB3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DA0EC4-795E-4ECC-B35B-EF6CE8BA3C2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1575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57E07A-5487-4899-BF5E-DEF22DC27ECF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3E9040-7E5F-4F1E-9121-09AAFED44BB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08313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6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965829DB-99B9-43DF-BD5E-79FBB843CACA}" type="datetime1">
              <a:rPr lang="en-US" altLang="en-US" smtClean="0"/>
              <a:t>1/17/2018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 smtClean="0">
                <a:solidFill>
                  <a:srgbClr val="898989"/>
                </a:solidFill>
                <a:latin typeface="Calibri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CBC9F825-04F0-4153-AD72-CE16841ED1B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eaLnBrk="1" hangingPunct="1"/>
            <a:r>
              <a:rPr lang="en-US" altLang="en-US" b="1" smtClean="0">
                <a:ea typeface="ＭＳ Ｐゴシック" panose="020B0600070205080204" pitchFamily="34" charset="-128"/>
              </a:rPr>
              <a:t>MEDB 5510</a:t>
            </a:r>
            <a:br>
              <a:rPr lang="en-US" altLang="en-US" b="1" smtClean="0">
                <a:ea typeface="ＭＳ Ｐゴシック" panose="020B0600070205080204" pitchFamily="34" charset="-128"/>
              </a:rPr>
            </a:br>
            <a:r>
              <a:rPr lang="en-US" altLang="en-US" b="1" smtClean="0">
                <a:ea typeface="ＭＳ Ｐゴシック" panose="020B0600070205080204" pitchFamily="34" charset="-128"/>
              </a:rPr>
              <a:t>Clinical Research Methods</a:t>
            </a:r>
          </a:p>
        </p:txBody>
      </p:sp>
      <p:sp>
        <p:nvSpPr>
          <p:cNvPr id="4099" name="Slide Number Placeholder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675F0DE-F536-4543-A42B-F9AEA3B6D0C5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4100" name="Text Box 7"/>
          <p:cNvSpPr txBox="1">
            <a:spLocks noChangeArrowheads="1"/>
          </p:cNvSpPr>
          <p:nvPr/>
        </p:nvSpPr>
        <p:spPr bwMode="auto">
          <a:xfrm>
            <a:off x="1600200" y="4038600"/>
            <a:ext cx="59436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>
                <a:latin typeface="Arial" panose="020B0604020202020204" pitchFamily="34" charset="0"/>
              </a:rPr>
              <a:t>Week </a:t>
            </a:r>
            <a:r>
              <a:rPr lang="en-US" altLang="en-US" sz="2400" b="1" dirty="0" smtClean="0">
                <a:latin typeface="Arial" panose="020B0604020202020204" pitchFamily="34" charset="0"/>
              </a:rPr>
              <a:t>8</a:t>
            </a:r>
          </a:p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2400" b="1" dirty="0" smtClean="0">
                <a:latin typeface="Arial" panose="020B0604020202020204" pitchFamily="34" charset="0"/>
              </a:rPr>
              <a:t>Measurement &amp; Descriptive Statistics</a:t>
            </a:r>
            <a:endParaRPr lang="en-US" altLang="en-US" sz="2400" b="1" dirty="0">
              <a:latin typeface="Arial" panose="020B0604020202020204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2253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C4E83E9-FAC4-469A-BCD4-6C059CCD0813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pic>
        <p:nvPicPr>
          <p:cNvPr id="2253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1" t="8665" r="28934" b="65340"/>
          <a:stretch>
            <a:fillRect/>
          </a:stretch>
        </p:blipFill>
        <p:spPr bwMode="auto">
          <a:xfrm>
            <a:off x="762000" y="1676400"/>
            <a:ext cx="746760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24579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Descriptive graphs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How to look at your data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Options for viewing your data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Frequency polygons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Histograms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Bar charts</a:t>
            </a: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CCA115B-1732-4D6D-8CE6-4148DE9249F8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26627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79A2D21-925B-496D-9DB2-AE4B6DD3159A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pic>
        <p:nvPicPr>
          <p:cNvPr id="2662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66" t="48997" r="14622" b="10124"/>
          <a:stretch>
            <a:fillRect/>
          </a:stretch>
        </p:blipFill>
        <p:spPr bwMode="auto">
          <a:xfrm>
            <a:off x="1219200" y="1219200"/>
            <a:ext cx="6756400" cy="527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286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Measures of central tendency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Mean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Median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Mode</a:t>
            </a: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9E4AB23-2C12-473E-977F-55BC5FC421D2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76200"/>
            <a:ext cx="8229600" cy="9906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3072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Measures of variability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Range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Standard deviation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Interquartile range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How many categories</a:t>
            </a:r>
          </a:p>
          <a:p>
            <a:pPr lvl="1"/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81186A4-49D8-4587-AD48-EA6A14E3D09F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3277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Measures of association between 2 variables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Correlation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Pearson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Spearman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Cross-tabulation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Scatterplot</a:t>
            </a:r>
          </a:p>
          <a:p>
            <a:pPr lvl="1"/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F74B214-AC93-4EA5-85D6-80DE37ECBC84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34819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E440EFC-1C4C-40B6-937B-4DA17D7F789B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pic>
        <p:nvPicPr>
          <p:cNvPr id="34821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31" t="10066" r="15700" b="60104"/>
          <a:stretch>
            <a:fillRect/>
          </a:stretch>
        </p:blipFill>
        <p:spPr bwMode="auto">
          <a:xfrm>
            <a:off x="914400" y="1231900"/>
            <a:ext cx="7162800" cy="500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36867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36868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F932E52-BB02-4339-ACCA-707F6CD3E199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pic>
        <p:nvPicPr>
          <p:cNvPr id="3686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57" t="38347" r="20297" b="33888"/>
          <a:stretch>
            <a:fillRect/>
          </a:stretch>
        </p:blipFill>
        <p:spPr bwMode="auto">
          <a:xfrm>
            <a:off x="1066800" y="1123950"/>
            <a:ext cx="6827838" cy="505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3891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396F49E-772C-4822-B527-65B310F49366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pic>
        <p:nvPicPr>
          <p:cNvPr id="3891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3" t="6116" r="2046" b="52698"/>
          <a:stretch>
            <a:fillRect/>
          </a:stretch>
        </p:blipFill>
        <p:spPr bwMode="auto">
          <a:xfrm>
            <a:off x="381000" y="1081088"/>
            <a:ext cx="8305800" cy="511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4096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Properties of the normal curve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Unimodal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Mean, median, and mode are equal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Symmetric curve (skew)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Range is infinite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Shape – not too peaked or flat (kurtosis)</a:t>
            </a:r>
          </a:p>
          <a:p>
            <a:pPr lvl="1"/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B047B35-2801-4CFB-9646-9EDF36E38903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906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Measurement</a:t>
            </a:r>
          </a:p>
        </p:txBody>
      </p:sp>
      <p:sp>
        <p:nvSpPr>
          <p:cNvPr id="6147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What do we mean </a:t>
            </a:r>
            <a:r>
              <a:rPr lang="ja-JP" altLang="en-US" b="1" smtClean="0">
                <a:ea typeface="ＭＳ Ｐゴシック" panose="020B0600070205080204" pitchFamily="34" charset="-128"/>
              </a:rPr>
              <a:t>“</a:t>
            </a:r>
            <a:r>
              <a:rPr lang="en-US" altLang="ja-JP" b="1" smtClean="0">
                <a:ea typeface="ＭＳ Ｐゴシック" panose="020B0600070205080204" pitchFamily="34" charset="-128"/>
              </a:rPr>
              <a:t>measurement</a:t>
            </a:r>
            <a:r>
              <a:rPr lang="ja-JP" altLang="en-US" b="1" smtClean="0">
                <a:ea typeface="ＭＳ Ｐゴシック" panose="020B0600070205080204" pitchFamily="34" charset="-128"/>
              </a:rPr>
              <a:t>”</a:t>
            </a:r>
            <a:r>
              <a:rPr lang="en-US" altLang="ja-JP" b="1" smtClean="0">
                <a:ea typeface="ＭＳ Ｐゴシック" panose="020B0600070205080204" pitchFamily="34" charset="-128"/>
              </a:rPr>
              <a:t>?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assignment of numbers or symbols to the different levels or values of variables according to rules.</a:t>
            </a:r>
            <a:r>
              <a:rPr lang="ja-JP" altLang="en-US" b="1" smtClean="0">
                <a:ea typeface="ＭＳ Ｐゴシック" panose="020B0600070205080204" pitchFamily="34" charset="-128"/>
              </a:rPr>
              <a:t>”</a:t>
            </a:r>
            <a:r>
              <a:rPr lang="en-US" altLang="ja-JP" b="1" smtClean="0">
                <a:ea typeface="ＭＳ Ｐゴシック" panose="020B0600070205080204" pitchFamily="34" charset="-128"/>
              </a:rPr>
              <a:t> </a:t>
            </a: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027BB48-DA94-4793-9035-5C399F8D0C39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4301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457200" lvl="1" indent="0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05F7455-DB2B-45A9-856F-202E6F972192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pic>
        <p:nvPicPr>
          <p:cNvPr id="4301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1" t="8665" r="28934" b="65340"/>
          <a:stretch>
            <a:fillRect/>
          </a:stretch>
        </p:blipFill>
        <p:spPr bwMode="auto">
          <a:xfrm>
            <a:off x="457200" y="1143000"/>
            <a:ext cx="8139113" cy="498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Descriptive Statistics</a:t>
            </a:r>
          </a:p>
        </p:txBody>
      </p:sp>
      <p:sp>
        <p:nvSpPr>
          <p:cNvPr id="45059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Standard normal curve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Definition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How to compute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Effect size</a:t>
            </a:r>
          </a:p>
          <a:p>
            <a:pPr lvl="1"/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EEAD4D8-2B71-4798-949E-E4D67B544A79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906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Measurement &amp; Descriptive Statistics</a:t>
            </a:r>
          </a:p>
        </p:txBody>
      </p:sp>
      <p:sp>
        <p:nvSpPr>
          <p:cNvPr id="47107" name="Rectangle 3"/>
          <p:cNvSpPr>
            <a:spLocks noGrp="1"/>
          </p:cNvSpPr>
          <p:nvPr>
            <p:ph type="body" idx="4294967295"/>
          </p:nvPr>
        </p:nvSpPr>
        <p:spPr>
          <a:xfrm>
            <a:off x="381000" y="1600200"/>
            <a:ext cx="8229600" cy="4525963"/>
          </a:xfrm>
        </p:spPr>
        <p:txBody>
          <a:bodyPr/>
          <a:lstStyle/>
          <a:p>
            <a:pPr marL="457200" lvl="1" indent="0"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F29D9FE-D037-4141-BF90-95C9D5369C29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pic>
        <p:nvPicPr>
          <p:cNvPr id="4710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6" t="10306" r="14622" b="41998"/>
          <a:stretch>
            <a:fillRect/>
          </a:stretch>
        </p:blipFill>
        <p:spPr bwMode="auto">
          <a:xfrm>
            <a:off x="1905000" y="762000"/>
            <a:ext cx="5715000" cy="600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dirty="0" smtClean="0">
                <a:ea typeface="ＭＳ Ｐゴシック" panose="020B0600070205080204" pitchFamily="34" charset="-128"/>
              </a:rPr>
              <a:t>Assignment #6</a:t>
            </a:r>
            <a:endParaRPr lang="en-US" altLang="en-US" sz="4000" b="1" dirty="0" smtClean="0">
              <a:ea typeface="ＭＳ Ｐゴシック" panose="020B0600070205080204" pitchFamily="34" charset="-128"/>
            </a:endParaRPr>
          </a:p>
        </p:txBody>
      </p:sp>
      <p:sp>
        <p:nvSpPr>
          <p:cNvPr id="4915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Prepare a brief paragraph that describes the research design you are using for your research proposal. </a:t>
            </a:r>
            <a:r>
              <a:rPr lang="en-US" altLang="en-US" b="1" dirty="0" smtClean="0">
                <a:ea typeface="ＭＳ Ｐゴシック" panose="020B0600070205080204" pitchFamily="34" charset="-128"/>
              </a:rPr>
              <a:t>This is the information that will probably appear in the Methods section of your proposal.</a:t>
            </a:r>
          </a:p>
          <a:p>
            <a:endParaRPr lang="en-US" altLang="en-US" b="1" dirty="0" smtClean="0">
              <a:ea typeface="ＭＳ Ｐゴシック" panose="020B0600070205080204" pitchFamily="34" charset="-128"/>
            </a:endParaRPr>
          </a:p>
        </p:txBody>
      </p:sp>
      <p:sp>
        <p:nvSpPr>
          <p:cNvPr id="4915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4FCD9D1-45A2-4E36-998A-33E2891D07BB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Measurement</a:t>
            </a:r>
          </a:p>
        </p:txBody>
      </p:sp>
      <p:sp>
        <p:nvSpPr>
          <p:cNvPr id="819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Assigning a number to represent …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Continuous value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Discrete value </a:t>
            </a:r>
          </a:p>
          <a:p>
            <a:r>
              <a:rPr lang="en-US" altLang="en-US" b="1" smtClean="0">
                <a:ea typeface="ＭＳ Ｐゴシック" panose="020B0600070205080204" pitchFamily="34" charset="-128"/>
              </a:rPr>
              <a:t>Precision of measurement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Continuous variable …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Discrete variable …</a:t>
            </a: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17E07DF-9624-41F0-942B-B598E2DB37CB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Measurement</a:t>
            </a:r>
          </a:p>
        </p:txBody>
      </p:sp>
      <p:sp>
        <p:nvSpPr>
          <p:cNvPr id="1024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What is the measurement representing?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Actual measurement …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Length, time, … 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Indirect measurement</a:t>
            </a:r>
          </a:p>
          <a:p>
            <a:pPr lvl="2"/>
            <a:r>
              <a:rPr lang="en-US" altLang="en-US" b="1" smtClean="0">
                <a:ea typeface="ＭＳ Ｐゴシック" panose="020B0600070205080204" pitchFamily="34" charset="-128"/>
              </a:rPr>
              <a:t>Constructs</a:t>
            </a:r>
          </a:p>
          <a:p>
            <a:r>
              <a:rPr lang="en-US" altLang="en-US" b="1" smtClean="0">
                <a:ea typeface="ＭＳ Ｐゴシック" panose="020B0600070205080204" pitchFamily="34" charset="-128"/>
              </a:rPr>
              <a:t>Whatever you are trying to measure ..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Must be able to define it!</a:t>
            </a:r>
          </a:p>
          <a:p>
            <a:pPr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ECDB147-2406-444D-AE39-51E1CACEFC36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906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Measurement</a:t>
            </a:r>
          </a:p>
        </p:txBody>
      </p:sp>
      <p:sp>
        <p:nvSpPr>
          <p:cNvPr id="1229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Traditional levels (scales) of measurement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Nominal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Ordinal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Interval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Ratio</a:t>
            </a: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EC65155-7B17-42AC-BE5A-BDE87093133C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Measurement</a:t>
            </a:r>
          </a:p>
        </p:txBody>
      </p:sp>
      <p:sp>
        <p:nvSpPr>
          <p:cNvPr id="14339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Authors categorization of levels of measurement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Nominal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Dichotomous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Ordinal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Normally distributed</a:t>
            </a:r>
          </a:p>
          <a:p>
            <a:r>
              <a:rPr lang="en-US" altLang="en-US" b="1" smtClean="0">
                <a:ea typeface="ＭＳ Ｐゴシック" panose="020B0600070205080204" pitchFamily="34" charset="-128"/>
              </a:rPr>
              <a:t>Table 10.1</a:t>
            </a: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  <a:p>
            <a:pPr>
              <a:buFont typeface="Arial" panose="020B0604020202020204" pitchFamily="34" charset="0"/>
              <a:buNone/>
            </a:pPr>
            <a:endParaRPr lang="en-US" altLang="en-US" b="1" smtClean="0">
              <a:ea typeface="ＭＳ Ｐゴシック" panose="020B0600070205080204" pitchFamily="34" charset="-128"/>
            </a:endParaRPr>
          </a:p>
          <a:p>
            <a:endParaRPr lang="en-US" altLang="en-US" b="1" smtClean="0">
              <a:ea typeface="ＭＳ Ｐゴシック" panose="020B0600070205080204" pitchFamily="34" charset="-128"/>
            </a:endParaRPr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DBF9A93-5E86-4D48-9812-49FFAA32FA5D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Measurement</a:t>
            </a:r>
          </a:p>
        </p:txBody>
      </p:sp>
      <p:sp>
        <p:nvSpPr>
          <p:cNvPr id="27650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Font typeface="Arial" charset="0"/>
              <a:buNone/>
              <a:defRPr/>
            </a:pPr>
            <a:endParaRPr lang="en-US" b="1" dirty="0"/>
          </a:p>
          <a:p>
            <a:pPr>
              <a:buFont typeface="Arial" charset="0"/>
              <a:buChar char="•"/>
              <a:defRPr/>
            </a:pPr>
            <a:endParaRPr lang="en-US" b="1" dirty="0"/>
          </a:p>
          <a:p>
            <a:pPr>
              <a:buFont typeface="Arial" charset="0"/>
              <a:buNone/>
              <a:defRPr/>
            </a:pPr>
            <a:endParaRPr lang="en-US" b="1" dirty="0"/>
          </a:p>
          <a:p>
            <a:pPr>
              <a:buFont typeface="Arial" charset="0"/>
              <a:buChar char="•"/>
              <a:defRPr/>
            </a:pPr>
            <a:endParaRPr lang="en-US" b="1" dirty="0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0966B83-865E-4096-9288-5ACA4D8CC498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pic>
        <p:nvPicPr>
          <p:cNvPr id="16389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50" y="1447800"/>
            <a:ext cx="8470900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906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Measurement</a:t>
            </a:r>
          </a:p>
        </p:txBody>
      </p:sp>
      <p:sp>
        <p:nvSpPr>
          <p:cNvPr id="29698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Font typeface="Arial" charset="0"/>
              <a:buNone/>
              <a:defRPr/>
            </a:pPr>
            <a:endParaRPr lang="en-US" b="1" dirty="0"/>
          </a:p>
          <a:p>
            <a:pPr>
              <a:buFont typeface="Arial" charset="0"/>
              <a:buNone/>
              <a:defRPr/>
            </a:pPr>
            <a:endParaRPr lang="en-US" b="1" dirty="0"/>
          </a:p>
          <a:p>
            <a:pPr>
              <a:buFont typeface="Arial" charset="0"/>
              <a:buChar char="•"/>
              <a:defRPr/>
            </a:pPr>
            <a:endParaRPr lang="en-US" b="1" dirty="0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05A837E-687C-4287-BA81-992FD6F9E655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pic>
        <p:nvPicPr>
          <p:cNvPr id="1843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1676400"/>
            <a:ext cx="835660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1066800"/>
          </a:xfrm>
        </p:spPr>
        <p:txBody>
          <a:bodyPr/>
          <a:lstStyle/>
          <a:p>
            <a:r>
              <a:rPr lang="en-US" altLang="en-US" sz="4000" b="1" smtClean="0">
                <a:ea typeface="ＭＳ Ｐゴシック" panose="020B0600070205080204" pitchFamily="34" charset="-128"/>
              </a:rPr>
              <a:t>Measurement</a:t>
            </a:r>
          </a:p>
        </p:txBody>
      </p:sp>
      <p:sp>
        <p:nvSpPr>
          <p:cNvPr id="2048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smtClean="0">
                <a:ea typeface="ＭＳ Ｐゴシック" panose="020B0600070205080204" pitchFamily="34" charset="-128"/>
              </a:rPr>
              <a:t>Why does the scale of measurement matter?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How it reflects your design and your research question  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How it determines the types of statistical analyses you will do</a:t>
            </a:r>
          </a:p>
          <a:p>
            <a:pPr lvl="1"/>
            <a:r>
              <a:rPr lang="en-US" altLang="en-US" b="1" smtClean="0">
                <a:ea typeface="ＭＳ Ｐゴシック" panose="020B0600070205080204" pitchFamily="34" charset="-128"/>
              </a:rPr>
              <a:t>How it defines what you can say about your results</a:t>
            </a: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4623167-A7B5-414C-88AB-28F250646721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200" smtClean="0">
              <a:solidFill>
                <a:srgbClr val="898989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nl-NL" smtClean="0"/>
              <a:t>MEDB 5510 - Week 8</a:t>
            </a:r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1477</TotalTime>
  <Words>466</Words>
  <Application>Microsoft Office PowerPoint</Application>
  <PresentationFormat>On-screen Show (4:3)</PresentationFormat>
  <Paragraphs>163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ＭＳ Ｐゴシック</vt:lpstr>
      <vt:lpstr>Arial</vt:lpstr>
      <vt:lpstr>Calibri</vt:lpstr>
      <vt:lpstr>Office Theme</vt:lpstr>
      <vt:lpstr>MEDB 5510 Clinical Research Methods</vt:lpstr>
      <vt:lpstr>Measurement</vt:lpstr>
      <vt:lpstr>Measurement</vt:lpstr>
      <vt:lpstr>Measurement</vt:lpstr>
      <vt:lpstr>Measurement</vt:lpstr>
      <vt:lpstr>Measurement</vt:lpstr>
      <vt:lpstr>Measurement</vt:lpstr>
      <vt:lpstr>Measurement</vt:lpstr>
      <vt:lpstr>Measurement</vt:lpstr>
      <vt:lpstr>Descriptive Statistics</vt:lpstr>
      <vt:lpstr>Descriptive Statistics</vt:lpstr>
      <vt:lpstr>Descriptive Statistics</vt:lpstr>
      <vt:lpstr>Descriptive Statistics</vt:lpstr>
      <vt:lpstr>Descriptive Statistics</vt:lpstr>
      <vt:lpstr>Descriptive Statistics</vt:lpstr>
      <vt:lpstr>Descriptive Statistics</vt:lpstr>
      <vt:lpstr>Descriptive Statistics</vt:lpstr>
      <vt:lpstr>Descriptive Statistics</vt:lpstr>
      <vt:lpstr>Descriptive Statistics</vt:lpstr>
      <vt:lpstr>Descriptive Statistics</vt:lpstr>
      <vt:lpstr>Descriptive Statistics</vt:lpstr>
      <vt:lpstr>Measurement &amp; Descriptive Statistics</vt:lpstr>
      <vt:lpstr>Assignment #6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NIH Forms and Required Grant Writing Style</dc:title>
  <dc:creator>gerkovichm</dc:creator>
  <cp:lastModifiedBy>Gerkovich, Mary M.</cp:lastModifiedBy>
  <cp:revision>134</cp:revision>
  <dcterms:created xsi:type="dcterms:W3CDTF">2009-06-29T18:04:53Z</dcterms:created>
  <dcterms:modified xsi:type="dcterms:W3CDTF">2018-01-17T16:49:00Z</dcterms:modified>
</cp:coreProperties>
</file>

<file path=docProps/thumbnail.jpeg>
</file>